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59512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spc="-105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Ohm's Law: A Beginner's Guide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759166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Welcome to this introduction to Ohm's Law! Understanding the relationships between voltage, current, and resistance. Let's dive in!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863447"/>
            <a:ext cx="464641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What is Ohm's Law?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06466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48795" y="3106341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140988"/>
            <a:ext cx="222194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Definition </a:t>
            </a:r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🔎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62902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Ohm's Law defines the relationship between voltage, current, and resistance in a circuit.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06466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13081" y="3106341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140988"/>
            <a:ext cx="222194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 = I * R </a:t>
            </a:r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🧮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62902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equation for Ohm's Law is V = I * R, where V is voltage in volts, I is current in amperes, and R is resistance in ohms.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09099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48795" y="5132665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167313"/>
            <a:ext cx="222194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Importance </a:t>
            </a:r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💡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5655350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Understanding Ohm's Law allows engineers to design and analyze circuits, troubleshoot issues, and predict how a circuit will behave.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696"/>
          </a:xfrm>
          <a:prstGeom prst="rect">
            <a:avLst/>
          </a:prstGeom>
          <a:solidFill>
            <a:srgbClr val="FFFFFF">
              <a:alpha val="75000"/>
            </a:srgbClr>
          </a:solidFill>
          <a:ln w="1262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3555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780824" y="3093363"/>
            <a:ext cx="4343757" cy="6337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991"/>
              </a:lnSpc>
              <a:buNone/>
            </a:pPr>
            <a:r>
              <a:rPr lang="en-US" sz="3993" b="1" spc="-80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Applying Ohm's Law</a:t>
            </a:r>
            <a:endParaRPr lang="en-US" sz="3993" dirty="0"/>
          </a:p>
        </p:txBody>
      </p:sp>
      <p:sp>
        <p:nvSpPr>
          <p:cNvPr id="6" name="Shape 2"/>
          <p:cNvSpPr/>
          <p:nvPr/>
        </p:nvSpPr>
        <p:spPr>
          <a:xfrm>
            <a:off x="7294840" y="4031337"/>
            <a:ext cx="40481" cy="3643551"/>
          </a:xfrm>
          <a:prstGeom prst="roundRect">
            <a:avLst>
              <a:gd name="adj" fmla="val 225498"/>
            </a:avLst>
          </a:prstGeom>
          <a:solidFill>
            <a:srgbClr val="D7A1F7"/>
          </a:solidFill>
          <a:ln/>
        </p:spPr>
      </p:sp>
      <p:sp>
        <p:nvSpPr>
          <p:cNvPr id="7" name="Shape 3"/>
          <p:cNvSpPr/>
          <p:nvPr/>
        </p:nvSpPr>
        <p:spPr>
          <a:xfrm>
            <a:off x="7543264" y="4397693"/>
            <a:ext cx="709970" cy="40481"/>
          </a:xfrm>
          <a:prstGeom prst="roundRect">
            <a:avLst>
              <a:gd name="adj" fmla="val 225498"/>
            </a:avLst>
          </a:prstGeom>
          <a:solidFill>
            <a:srgbClr val="D7A1F7"/>
          </a:solidFill>
          <a:ln/>
        </p:spPr>
      </p:sp>
      <p:sp>
        <p:nvSpPr>
          <p:cNvPr id="8" name="Shape 4"/>
          <p:cNvSpPr/>
          <p:nvPr/>
        </p:nvSpPr>
        <p:spPr>
          <a:xfrm>
            <a:off x="7086898" y="4189809"/>
            <a:ext cx="456367" cy="456367"/>
          </a:xfrm>
          <a:prstGeom prst="roundRect">
            <a:avLst>
              <a:gd name="adj" fmla="val 20002"/>
            </a:avLst>
          </a:prstGeom>
          <a:solidFill>
            <a:srgbClr val="EBD0FB"/>
          </a:solidFill>
          <a:ln w="12621">
            <a:solidFill>
              <a:srgbClr val="D7A1F7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230487" y="4227790"/>
            <a:ext cx="169188" cy="380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95"/>
              </a:lnSpc>
              <a:buNone/>
            </a:pPr>
            <a:r>
              <a:rPr lang="en-US" sz="2396" b="1" spc="-48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396" dirty="0"/>
          </a:p>
        </p:txBody>
      </p:sp>
      <p:sp>
        <p:nvSpPr>
          <p:cNvPr id="10" name="Text 6"/>
          <p:cNvSpPr/>
          <p:nvPr/>
        </p:nvSpPr>
        <p:spPr>
          <a:xfrm>
            <a:off x="8430697" y="4234101"/>
            <a:ext cx="2028468" cy="316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96"/>
              </a:lnSpc>
              <a:buNone/>
            </a:pPr>
            <a:r>
              <a:rPr lang="en-US" sz="1997" b="1" spc="-40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Calculating Voltage</a:t>
            </a:r>
            <a:endParaRPr lang="en-US" sz="1997" dirty="0"/>
          </a:p>
        </p:txBody>
      </p:sp>
      <p:sp>
        <p:nvSpPr>
          <p:cNvPr id="11" name="Text 7"/>
          <p:cNvSpPr/>
          <p:nvPr/>
        </p:nvSpPr>
        <p:spPr>
          <a:xfrm>
            <a:off x="8430697" y="4672727"/>
            <a:ext cx="3418761" cy="9736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56"/>
              </a:lnSpc>
              <a:buNone/>
            </a:pPr>
            <a:r>
              <a:rPr lang="en-US" sz="1597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calculate voltage, multiply the current in amperes by the resistance in ohms: V = I * R</a:t>
            </a:r>
            <a:endParaRPr lang="en-US" sz="1597" dirty="0"/>
          </a:p>
        </p:txBody>
      </p:sp>
      <p:sp>
        <p:nvSpPr>
          <p:cNvPr id="12" name="Shape 8"/>
          <p:cNvSpPr/>
          <p:nvPr/>
        </p:nvSpPr>
        <p:spPr>
          <a:xfrm>
            <a:off x="6376928" y="5411867"/>
            <a:ext cx="709970" cy="40481"/>
          </a:xfrm>
          <a:prstGeom prst="roundRect">
            <a:avLst>
              <a:gd name="adj" fmla="val 225498"/>
            </a:avLst>
          </a:prstGeom>
          <a:solidFill>
            <a:srgbClr val="D7A1F7"/>
          </a:solidFill>
          <a:ln/>
        </p:spPr>
      </p:sp>
      <p:sp>
        <p:nvSpPr>
          <p:cNvPr id="13" name="Shape 9"/>
          <p:cNvSpPr/>
          <p:nvPr/>
        </p:nvSpPr>
        <p:spPr>
          <a:xfrm>
            <a:off x="7086898" y="5203984"/>
            <a:ext cx="456367" cy="456367"/>
          </a:xfrm>
          <a:prstGeom prst="roundRect">
            <a:avLst>
              <a:gd name="adj" fmla="val 20002"/>
            </a:avLst>
          </a:prstGeom>
          <a:solidFill>
            <a:srgbClr val="EBD0FB"/>
          </a:solidFill>
          <a:ln w="12621">
            <a:solidFill>
              <a:srgbClr val="D7A1F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30487" y="5241965"/>
            <a:ext cx="169188" cy="380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95"/>
              </a:lnSpc>
              <a:buNone/>
            </a:pPr>
            <a:r>
              <a:rPr lang="en-US" sz="2396" b="1" spc="-48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396" dirty="0"/>
          </a:p>
        </p:txBody>
      </p:sp>
      <p:sp>
        <p:nvSpPr>
          <p:cNvPr id="15" name="Text 11"/>
          <p:cNvSpPr/>
          <p:nvPr/>
        </p:nvSpPr>
        <p:spPr>
          <a:xfrm>
            <a:off x="4169807" y="5248275"/>
            <a:ext cx="2029658" cy="316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496"/>
              </a:lnSpc>
              <a:buNone/>
            </a:pPr>
            <a:r>
              <a:rPr lang="en-US" sz="1997" b="1" spc="-40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Calculating Current</a:t>
            </a:r>
            <a:endParaRPr lang="en-US" sz="1997" dirty="0"/>
          </a:p>
        </p:txBody>
      </p:sp>
      <p:sp>
        <p:nvSpPr>
          <p:cNvPr id="16" name="Text 12"/>
          <p:cNvSpPr/>
          <p:nvPr/>
        </p:nvSpPr>
        <p:spPr>
          <a:xfrm>
            <a:off x="2780824" y="5686901"/>
            <a:ext cx="3418642" cy="6491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556"/>
              </a:lnSpc>
              <a:buNone/>
            </a:pPr>
            <a:r>
              <a:rPr lang="en-US" sz="1597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calculate current, divide the voltage in volts by the resistance in ohms: I = V / R</a:t>
            </a:r>
            <a:endParaRPr lang="en-US" sz="1597" dirty="0"/>
          </a:p>
        </p:txBody>
      </p:sp>
      <p:sp>
        <p:nvSpPr>
          <p:cNvPr id="17" name="Shape 13"/>
          <p:cNvSpPr/>
          <p:nvPr/>
        </p:nvSpPr>
        <p:spPr>
          <a:xfrm>
            <a:off x="7543264" y="6418302"/>
            <a:ext cx="709970" cy="40481"/>
          </a:xfrm>
          <a:prstGeom prst="roundRect">
            <a:avLst>
              <a:gd name="adj" fmla="val 225498"/>
            </a:avLst>
          </a:prstGeom>
          <a:solidFill>
            <a:srgbClr val="D7A1F7"/>
          </a:solidFill>
          <a:ln/>
        </p:spPr>
      </p:sp>
      <p:sp>
        <p:nvSpPr>
          <p:cNvPr id="18" name="Shape 14"/>
          <p:cNvSpPr/>
          <p:nvPr/>
        </p:nvSpPr>
        <p:spPr>
          <a:xfrm>
            <a:off x="7086898" y="6210419"/>
            <a:ext cx="456367" cy="456367"/>
          </a:xfrm>
          <a:prstGeom prst="roundRect">
            <a:avLst>
              <a:gd name="adj" fmla="val 20002"/>
            </a:avLst>
          </a:prstGeom>
          <a:solidFill>
            <a:srgbClr val="EBD0FB"/>
          </a:solidFill>
          <a:ln w="12621">
            <a:solidFill>
              <a:srgbClr val="D7A1F7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230487" y="6248400"/>
            <a:ext cx="169188" cy="380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95"/>
              </a:lnSpc>
              <a:buNone/>
            </a:pPr>
            <a:r>
              <a:rPr lang="en-US" sz="2396" b="1" spc="-48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396" dirty="0"/>
          </a:p>
        </p:txBody>
      </p:sp>
      <p:sp>
        <p:nvSpPr>
          <p:cNvPr id="20" name="Text 16"/>
          <p:cNvSpPr/>
          <p:nvPr/>
        </p:nvSpPr>
        <p:spPr>
          <a:xfrm>
            <a:off x="8430697" y="6254710"/>
            <a:ext cx="2349698" cy="316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96"/>
              </a:lnSpc>
              <a:buNone/>
            </a:pPr>
            <a:r>
              <a:rPr lang="en-US" sz="1997" b="1" spc="-40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Calculating Resistance</a:t>
            </a:r>
            <a:endParaRPr lang="en-US" sz="1997" dirty="0"/>
          </a:p>
        </p:txBody>
      </p:sp>
      <p:sp>
        <p:nvSpPr>
          <p:cNvPr id="21" name="Text 17"/>
          <p:cNvSpPr/>
          <p:nvPr/>
        </p:nvSpPr>
        <p:spPr>
          <a:xfrm>
            <a:off x="8430697" y="6693337"/>
            <a:ext cx="3418761" cy="6491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56"/>
              </a:lnSpc>
              <a:buNone/>
            </a:pPr>
            <a:r>
              <a:rPr lang="en-US" sz="1597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calculate resistance, divide the voltage in volts by the current in amperes: R = V / I</a:t>
            </a:r>
            <a:endParaRPr lang="en-US" sz="1597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408152"/>
            <a:ext cx="503634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Practical Applications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546866"/>
            <a:ext cx="4855726" cy="2026206"/>
          </a:xfrm>
          <a:prstGeom prst="roundRect">
            <a:avLst>
              <a:gd name="adj" fmla="val 4935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584371" y="2782848"/>
            <a:ext cx="222194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LED Circuits </a:t>
            </a:r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💡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84371" y="3270885"/>
            <a:ext cx="438376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Using Ohm's Law, engineers can calculate the resistor needed to safely power an LED in a circuit.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546866"/>
            <a:ext cx="4855726" cy="2026206"/>
          </a:xfrm>
          <a:prstGeom prst="roundRect">
            <a:avLst>
              <a:gd name="adj" fmla="val 4935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267" y="2782848"/>
            <a:ext cx="222194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Home Wiring </a:t>
            </a:r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🔌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62267" y="3270885"/>
            <a:ext cx="438376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Electricians use Ohm's Law to calculate the appropriate wire gauge and circuit breaker size for wiring a home safely.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348389" y="4795242"/>
            <a:ext cx="4855726" cy="2026206"/>
          </a:xfrm>
          <a:prstGeom prst="roundRect">
            <a:avLst>
              <a:gd name="adj" fmla="val 4935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584371" y="5031224"/>
            <a:ext cx="222194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Audio Systems </a:t>
            </a:r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🎧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584371" y="5519261"/>
            <a:ext cx="438376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Designers can use Ohm's Law to determine the correct speaker impedance and amplifier power rating for a given audio setup.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4855726" cy="2026206"/>
          </a:xfrm>
          <a:prstGeom prst="roundRect">
            <a:avLst>
              <a:gd name="adj" fmla="val 4935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62267" y="5031224"/>
            <a:ext cx="2229803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Instrumentation </a:t>
            </a:r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🧪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62267" y="5519261"/>
            <a:ext cx="438376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Scientists and engineers use Ohm's Law to measure and control electrical signals in instruments like oscilloscopes and multimeters.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094423"/>
            <a:ext cx="574143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Exceptions to Ohm's Law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2233136"/>
            <a:ext cx="5554980" cy="34331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5943957"/>
            <a:ext cx="224492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Non-ohmic Devices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6424374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Devices like thermistors and diodes don't follow Ohm's Law because their resistance varies with changes in voltage or current.</a:t>
            </a:r>
            <a:endParaRPr lang="en-US" sz="175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1854279"/>
            <a:ext cx="659272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Ohm's Law in Series Circuits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659499" y="2881908"/>
            <a:ext cx="44410" cy="3493294"/>
          </a:xfrm>
          <a:prstGeom prst="roundRect">
            <a:avLst>
              <a:gd name="adj" fmla="val 225151"/>
            </a:avLst>
          </a:prstGeom>
          <a:solidFill>
            <a:srgbClr val="D7A1F7"/>
          </a:solidFill>
          <a:ln/>
        </p:spPr>
      </p:sp>
      <p:sp>
        <p:nvSpPr>
          <p:cNvPr id="8" name="Shape 4"/>
          <p:cNvSpPr/>
          <p:nvPr/>
        </p:nvSpPr>
        <p:spPr>
          <a:xfrm>
            <a:off x="2931616" y="3283208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7A1F7"/>
          </a:solidFill>
          <a:ln/>
        </p:spPr>
      </p:sp>
      <p:sp>
        <p:nvSpPr>
          <p:cNvPr id="9" name="Shape 5"/>
          <p:cNvSpPr/>
          <p:nvPr/>
        </p:nvSpPr>
        <p:spPr>
          <a:xfrm>
            <a:off x="2431673" y="305550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2589669" y="3097173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3903702" y="3104078"/>
            <a:ext cx="29873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Adding Resistors in Series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3903702" y="3584496"/>
            <a:ext cx="837819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When resistors are added in series, their resistances add up to give a total resistance: Rtotal = R1 + R2 + ...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2931616" y="514094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7A1F7"/>
          </a:solidFill>
          <a:ln/>
        </p:spPr>
      </p:sp>
      <p:sp>
        <p:nvSpPr>
          <p:cNvPr id="14" name="Shape 10"/>
          <p:cNvSpPr/>
          <p:nvPr/>
        </p:nvSpPr>
        <p:spPr>
          <a:xfrm>
            <a:off x="2431673" y="491323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2589669" y="4954905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3903702" y="4961811"/>
            <a:ext cx="422386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Calculating Current in Series Circuits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3903702" y="5442228"/>
            <a:ext cx="837819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a series circuit, the current is the same through each resistor, so you can use Ohm's Law to calculate the voltage drop across each resistor and add them up: Vtotal = V1 + V2 + ...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854279"/>
            <a:ext cx="689050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Ohm's Law in Parallel Circuits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01910" y="2881908"/>
            <a:ext cx="44410" cy="3493294"/>
          </a:xfrm>
          <a:prstGeom prst="roundRect">
            <a:avLst>
              <a:gd name="adj" fmla="val 225151"/>
            </a:avLst>
          </a:prstGeom>
          <a:solidFill>
            <a:srgbClr val="D7A1F7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3283208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7A1F7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305550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32080" y="3097173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3104078"/>
            <a:ext cx="31363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Adding Resistors in Parallel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3584496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When resistors are added in parallel, their reciprocals add up to give the total reciprocal resistance: 1/Rtotal = 1/R1 + 1/R2 + ...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514094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7A1F7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491323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32080" y="4954905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4961811"/>
            <a:ext cx="437268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Calculating Current in Parallel Circuits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5442228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a parallel circuit, the total current is the sum of the current through each resistor, found using Ohm's Law for each individual resistor: Itotal = I1 + I2 + ...</a:t>
            </a:r>
            <a:endParaRPr lang="en-US" sz="1750" dirty="0"/>
          </a:p>
        </p:txBody>
      </p:sp>
      <p:pic>
        <p:nvPicPr>
          <p:cNvPr id="1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15764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2407444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Key Points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2703790" y="3073837"/>
            <a:ext cx="434030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relationship between voltage, current, and resistance is defined by Ohm's Law.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703790" y="3873460"/>
            <a:ext cx="434030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Ohm's Law can be used to calculate voltage, current, or resistance in a circuit.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703790" y="4673084"/>
            <a:ext cx="434030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Exceptions to Ohm's Law include non-ohmic devices.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703790" y="5472708"/>
            <a:ext cx="434030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series circuits, resistances add up and voltage drops distribute across each resistor.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03790" y="6272332"/>
            <a:ext cx="434030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parallel circuits, reciprocals of resistances add up and current distributes across each resistor.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3687" y="2407444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Takeaway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7593687" y="3046095"/>
            <a:ext cx="46957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Understanding and applying Ohm's Law is crucial for designing and analyzing electrical circuits in a variety of industries and applications.</a:t>
            </a:r>
            <a:endParaRPr lang="en-US" sz="1750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2023-12-29T16:45:43Z</dcterms:created>
  <dcterms:modified xsi:type="dcterms:W3CDTF">2023-12-29T16:45:43Z</dcterms:modified>
</cp:coreProperties>
</file>